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PT Sans Narrow"/>
      <p:regular r:id="rId48"/>
      <p:bold r:id="rId49"/>
    </p:embeddedFont>
    <p:embeddedFont>
      <p:font typeface="Rubik"/>
      <p:regular r:id="rId50"/>
      <p:bold r:id="rId51"/>
      <p:italic r:id="rId52"/>
      <p:boldItalic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8" roundtripDataSignature="AMtx7mhSHTOXNp/6nU34Gh/HyGiqOrcm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Narrow-regular.fntdata"/><Relationship Id="rId47" Type="http://schemas.openxmlformats.org/officeDocument/2006/relationships/slide" Target="slides/slide42.xml"/><Relationship Id="rId49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ubik-bold.fntdata"/><Relationship Id="rId50" Type="http://schemas.openxmlformats.org/officeDocument/2006/relationships/font" Target="fonts/Rubik-regular.fntdata"/><Relationship Id="rId53" Type="http://schemas.openxmlformats.org/officeDocument/2006/relationships/font" Target="fonts/Rubik-boldItalic.fntdata"/><Relationship Id="rId52" Type="http://schemas.openxmlformats.org/officeDocument/2006/relationships/font" Target="fonts/Rubik-italic.fntdata"/><Relationship Id="rId11" Type="http://schemas.openxmlformats.org/officeDocument/2006/relationships/slide" Target="slides/slide6.xml"/><Relationship Id="rId55" Type="http://schemas.openxmlformats.org/officeDocument/2006/relationships/font" Target="fonts/OpenSans-bold.fntdata"/><Relationship Id="rId10" Type="http://schemas.openxmlformats.org/officeDocument/2006/relationships/slide" Target="slides/slide5.xml"/><Relationship Id="rId54" Type="http://schemas.openxmlformats.org/officeDocument/2006/relationships/font" Target="fonts/OpenSans-regular.fntdata"/><Relationship Id="rId13" Type="http://schemas.openxmlformats.org/officeDocument/2006/relationships/slide" Target="slides/slide8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56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d290a5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9dd290a56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78023dbfa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78023dbfa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178023dbfa2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dd290a56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dd290a56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dd290a567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9dd290a567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dd290a567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9dd290a567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dd290a567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9dd290a567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dd290a567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9dd290a567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dd290a567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dd290a56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dd290a567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dd290a567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dd290a567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dd290a567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dd290a567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dd290a567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dd290a567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dd290a567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dbbc35c9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dbbc35c9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dd290a567_1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dd290a567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bbc35c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9dbbc35c9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dbbc35c9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dbbc35c9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3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33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33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3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33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33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33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33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3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3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5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28" name="Google Shape;2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6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6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9dd290a567_1_19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g9dd290a567_1_19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g9dd290a567_1_19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9dd290a567_1_19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9dd290a567_1_19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T19_Logo, Title and Content">
  <p:cSld name="UT19_Logo, Title and Conten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178023dbfa2_0_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871075"/>
            <a:ext cx="4039877" cy="2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178023dbfa2_0_110"/>
          <p:cNvSpPr txBox="1"/>
          <p:nvPr>
            <p:ph type="title"/>
          </p:nvPr>
        </p:nvSpPr>
        <p:spPr>
          <a:xfrm>
            <a:off x="1535738" y="305438"/>
            <a:ext cx="6703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g178023dbfa2_0_110"/>
          <p:cNvSpPr txBox="1"/>
          <p:nvPr>
            <p:ph idx="1" type="body"/>
          </p:nvPr>
        </p:nvSpPr>
        <p:spPr>
          <a:xfrm>
            <a:off x="1535775" y="1299713"/>
            <a:ext cx="6703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  <a:defRPr sz="1800">
                <a:solidFill>
                  <a:srgbClr val="000000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" name="Google Shape;44;g178023dbfa2_0_110"/>
          <p:cNvSpPr txBox="1"/>
          <p:nvPr>
            <p:ph idx="12" type="sldNum"/>
          </p:nvPr>
        </p:nvSpPr>
        <p:spPr>
          <a:xfrm>
            <a:off x="49013" y="4629150"/>
            <a:ext cx="5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g178023dbfa2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13" y="49575"/>
            <a:ext cx="598500" cy="5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hyperlink" Target="https://www.infoq.com/presentations/Complex-Data-graph-Neo4j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neo4j.com/docs/cypher-manual/3.5/introduction/" TargetMode="External"/><Relationship Id="rId4" Type="http://schemas.openxmlformats.org/officeDocument/2006/relationships/hyperlink" Target="https://neo4j.com/docs/cypher-refcard/current/" TargetMode="External"/><Relationship Id="rId5" Type="http://schemas.openxmlformats.org/officeDocument/2006/relationships/hyperlink" Target="https://neo4j.com/docs/cypher-manual/current/" TargetMode="External"/><Relationship Id="rId6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5.jpg"/><Relationship Id="rId5" Type="http://schemas.openxmlformats.org/officeDocument/2006/relationships/hyperlink" Target="https://neo4j.com/business-edge/relational-to-relationship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slideshare.net/lvca/how-graph-databases-started-the-multi-model-revolution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9dd290a567_1_0"/>
          <p:cNvSpPr txBox="1"/>
          <p:nvPr>
            <p:ph type="ctrTitle"/>
          </p:nvPr>
        </p:nvSpPr>
        <p:spPr>
          <a:xfrm>
            <a:off x="1236975" y="1658700"/>
            <a:ext cx="67134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 sz="4500"/>
              <a:t>Data Engineering</a:t>
            </a:r>
            <a:endParaRPr sz="4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 sz="4500"/>
              <a:t>LTAT.02.007</a:t>
            </a:r>
            <a:endParaRPr sz="4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 sz="1200">
                <a:solidFill>
                  <a:srgbClr val="434343"/>
                </a:solidFill>
              </a:rPr>
              <a:t>Prof.Ahmed Awad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 sz="1200">
                <a:solidFill>
                  <a:srgbClr val="434343"/>
                </a:solidFill>
              </a:rPr>
              <a:t>Ass Prof. Riccardo Tommasini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 sz="1200">
                <a:solidFill>
                  <a:srgbClr val="434343"/>
                </a:solidFill>
              </a:rPr>
              <a:t>Kristo Raun, </a:t>
            </a:r>
            <a:r>
              <a:rPr lang="en-US" sz="1200" u="sng">
                <a:solidFill>
                  <a:srgbClr val="434343"/>
                </a:solidFill>
              </a:rPr>
              <a:t>Mohamed Ragab</a:t>
            </a:r>
            <a:endParaRPr sz="1200" u="sng">
              <a:solidFill>
                <a:srgbClr val="434343"/>
              </a:solidFill>
            </a:endParaRPr>
          </a:p>
          <a:p>
            <a:pPr indent="4572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 sz="2900"/>
              <a:t>Graph</a:t>
            </a:r>
            <a:r>
              <a:rPr lang="en-US" sz="2900"/>
              <a:t> Databases (Neo4j</a:t>
            </a:r>
            <a:r>
              <a:rPr lang="en-US" sz="2900"/>
              <a:t>)</a:t>
            </a:r>
            <a:endParaRPr sz="2900"/>
          </a:p>
        </p:txBody>
      </p:sp>
      <p:pic>
        <p:nvPicPr>
          <p:cNvPr id="51" name="Google Shape;51;g9dd290a56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448" y="1355649"/>
            <a:ext cx="1126100" cy="11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g9dd290a56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677" y="1203243"/>
            <a:ext cx="1126109" cy="11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 is Cypher?</a:t>
            </a:r>
            <a:endParaRPr/>
          </a:p>
        </p:txBody>
      </p:sp>
      <p:sp>
        <p:nvSpPr>
          <p:cNvPr id="124" name="Google Shape;124;p6"/>
          <p:cNvSpPr txBox="1"/>
          <p:nvPr>
            <p:ph idx="1" type="body"/>
          </p:nvPr>
        </p:nvSpPr>
        <p:spPr>
          <a:xfrm>
            <a:off x="311700" y="1266325"/>
            <a:ext cx="666913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Graph Query Language for Neo4j, and other GDBs.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Aims to make graph querying simple.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Cypher is </a:t>
            </a:r>
            <a:r>
              <a:rPr lang="en-US">
                <a:solidFill>
                  <a:srgbClr val="FF0000"/>
                </a:solidFill>
              </a:rPr>
              <a:t>Declarative QL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specify starting point specify desired outcome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algorithm adaptable based on query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Based on </a:t>
            </a:r>
            <a:r>
              <a:rPr lang="en-US">
                <a:solidFill>
                  <a:srgbClr val="FF0000"/>
                </a:solidFill>
              </a:rPr>
              <a:t>graph Pattern matching </a:t>
            </a:r>
            <a:r>
              <a:rPr lang="en-US"/>
              <a:t>(</a:t>
            </a:r>
            <a:r>
              <a:rPr lang="en-US">
                <a:solidFill>
                  <a:srgbClr val="00B0F0"/>
                </a:solidFill>
              </a:rPr>
              <a:t>ASCII-art patterns</a:t>
            </a:r>
            <a:r>
              <a:rPr lang="en-US"/>
              <a:t>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Cypher is Familiar for </a:t>
            </a:r>
            <a:r>
              <a:rPr lang="en-US">
                <a:solidFill>
                  <a:srgbClr val="00B0F0"/>
                </a:solidFill>
              </a:rPr>
              <a:t>SQL users.</a:t>
            </a:r>
            <a:endParaRPr/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705" y="2633206"/>
            <a:ext cx="2049719" cy="204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Pattern Matching </a:t>
            </a:r>
            <a:endParaRPr/>
          </a:p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Queries in form of graph pattern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7440" y="1606950"/>
            <a:ext cx="4755600" cy="322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/>
          <p:nvPr/>
        </p:nvSpPr>
        <p:spPr>
          <a:xfrm>
            <a:off x="0" y="4735956"/>
            <a:ext cx="54483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https://www.infoq.com/presentations/Complex-Data-graph-Neo4j/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Pattern Matching </a:t>
            </a:r>
            <a:endParaRPr/>
          </a:p>
        </p:txBody>
      </p:sp>
      <p:sp>
        <p:nvSpPr>
          <p:cNvPr id="139" name="Google Shape;139;p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Select at least Start Node</a:t>
            </a:r>
            <a:endParaRPr/>
          </a:p>
        </p:txBody>
      </p:sp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 b="0" l="0" r="0" t="9376"/>
          <a:stretch/>
        </p:blipFill>
        <p:spPr>
          <a:xfrm>
            <a:off x="3619500" y="1533425"/>
            <a:ext cx="4884420" cy="34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Pattern Matching </a:t>
            </a:r>
            <a:endParaRPr/>
          </a:p>
        </p:txBody>
      </p:sp>
      <p:sp>
        <p:nvSpPr>
          <p:cNvPr id="146" name="Google Shape;146;p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Our first Match </a:t>
            </a:r>
            <a:endParaRPr/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3260" y="1373135"/>
            <a:ext cx="5203507" cy="350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Pattern Matching </a:t>
            </a:r>
            <a:endParaRPr/>
          </a:p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is not match! </a:t>
            </a:r>
            <a:endParaRPr/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5652" y="1333500"/>
            <a:ext cx="5353528" cy="3631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Pattern Matching </a:t>
            </a:r>
            <a:endParaRPr/>
          </a:p>
        </p:txBody>
      </p:sp>
      <p:sp>
        <p:nvSpPr>
          <p:cNvPr id="160" name="Google Shape;160;p11"/>
          <p:cNvSpPr txBox="1"/>
          <p:nvPr>
            <p:ph idx="1" type="body"/>
          </p:nvPr>
        </p:nvSpPr>
        <p:spPr>
          <a:xfrm>
            <a:off x="311700" y="1266325"/>
            <a:ext cx="3449774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is also non-Match.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Why</a:t>
            </a:r>
            <a:r>
              <a:rPr lang="en-US"/>
              <a:t>?!</a:t>
            </a:r>
            <a:endParaRPr/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5714" y="1325880"/>
            <a:ext cx="5070826" cy="349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ASCII-art patterns</a:t>
            </a:r>
            <a:endParaRPr/>
          </a:p>
        </p:txBody>
      </p:sp>
      <p:sp>
        <p:nvSpPr>
          <p:cNvPr id="167" name="Google Shape;167;p1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Directed relationship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/>
              <a:t>           (A) --&gt;(B)</a:t>
            </a:r>
            <a:endParaRPr sz="5400"/>
          </a:p>
        </p:txBody>
      </p:sp>
      <p:sp>
        <p:nvSpPr>
          <p:cNvPr id="168" name="Google Shape;168;p12"/>
          <p:cNvSpPr/>
          <p:nvPr/>
        </p:nvSpPr>
        <p:spPr>
          <a:xfrm>
            <a:off x="2394285" y="2227847"/>
            <a:ext cx="950494" cy="902368"/>
          </a:xfrm>
          <a:prstGeom prst="flowChartConnector">
            <a:avLst/>
          </a:prstGeom>
          <a:solidFill>
            <a:schemeClr val="accent1"/>
          </a:solidFill>
          <a:ln cap="flat" cmpd="sng" w="25400">
            <a:solidFill>
              <a:srgbClr val="AE4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4407127" y="2227847"/>
            <a:ext cx="950494" cy="902368"/>
          </a:xfrm>
          <a:prstGeom prst="flowChartConnector">
            <a:avLst/>
          </a:prstGeom>
          <a:solidFill>
            <a:schemeClr val="accent1"/>
          </a:solidFill>
          <a:ln cap="flat" cmpd="sng" w="25400">
            <a:solidFill>
              <a:srgbClr val="AE4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12"/>
          <p:cNvCxnSpPr>
            <a:stCxn id="168" idx="6"/>
            <a:endCxn id="169" idx="2"/>
          </p:cNvCxnSpPr>
          <p:nvPr/>
        </p:nvCxnSpPr>
        <p:spPr>
          <a:xfrm>
            <a:off x="3344779" y="2679031"/>
            <a:ext cx="1062300" cy="0"/>
          </a:xfrm>
          <a:prstGeom prst="straightConnector1">
            <a:avLst/>
          </a:prstGeom>
          <a:noFill/>
          <a:ln cap="flat" cmpd="sng" w="9525">
            <a:solidFill>
              <a:srgbClr val="EE68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ASCII-art patterns</a:t>
            </a:r>
            <a:endParaRPr/>
          </a:p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Undirected</a:t>
            </a:r>
            <a:r>
              <a:rPr lang="en-US"/>
              <a:t> relationship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/>
              <a:t>              (A)--(B)</a:t>
            </a:r>
            <a:endParaRPr sz="5400"/>
          </a:p>
        </p:txBody>
      </p:sp>
      <p:sp>
        <p:nvSpPr>
          <p:cNvPr id="177" name="Google Shape;177;p13"/>
          <p:cNvSpPr/>
          <p:nvPr/>
        </p:nvSpPr>
        <p:spPr>
          <a:xfrm>
            <a:off x="2526633" y="2227847"/>
            <a:ext cx="950494" cy="902368"/>
          </a:xfrm>
          <a:prstGeom prst="flowChartConnector">
            <a:avLst/>
          </a:prstGeom>
          <a:solidFill>
            <a:schemeClr val="accent1"/>
          </a:solidFill>
          <a:ln cap="flat" cmpd="sng" w="25400">
            <a:solidFill>
              <a:srgbClr val="AE4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3"/>
          <p:cNvSpPr/>
          <p:nvPr/>
        </p:nvSpPr>
        <p:spPr>
          <a:xfrm>
            <a:off x="4539475" y="2227847"/>
            <a:ext cx="950494" cy="902368"/>
          </a:xfrm>
          <a:prstGeom prst="flowChartConnector">
            <a:avLst/>
          </a:prstGeom>
          <a:solidFill>
            <a:schemeClr val="accent1"/>
          </a:solidFill>
          <a:ln cap="flat" cmpd="sng" w="25400">
            <a:solidFill>
              <a:srgbClr val="AE4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13"/>
          <p:cNvCxnSpPr>
            <a:stCxn id="177" idx="6"/>
            <a:endCxn id="178" idx="2"/>
          </p:cNvCxnSpPr>
          <p:nvPr/>
        </p:nvCxnSpPr>
        <p:spPr>
          <a:xfrm>
            <a:off x="3477127" y="2679031"/>
            <a:ext cx="1062300" cy="0"/>
          </a:xfrm>
          <a:prstGeom prst="straightConnector1">
            <a:avLst/>
          </a:prstGeom>
          <a:noFill/>
          <a:ln cap="flat" cmpd="sng" w="9525">
            <a:solidFill>
              <a:srgbClr val="EE68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ASCII-art patterns</a:t>
            </a:r>
            <a:endParaRPr/>
          </a:p>
        </p:txBody>
      </p:sp>
      <p:sp>
        <p:nvSpPr>
          <p:cNvPr id="185" name="Google Shape;185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Specified relationship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                                           Loves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/>
              <a:t>     (A) –[:Loves]-&gt;(B)</a:t>
            </a:r>
            <a:endParaRPr sz="5400"/>
          </a:p>
        </p:txBody>
      </p:sp>
      <p:sp>
        <p:nvSpPr>
          <p:cNvPr id="186" name="Google Shape;186;p14"/>
          <p:cNvSpPr/>
          <p:nvPr/>
        </p:nvSpPr>
        <p:spPr>
          <a:xfrm>
            <a:off x="2394285" y="2227847"/>
            <a:ext cx="950494" cy="902368"/>
          </a:xfrm>
          <a:prstGeom prst="flowChartConnector">
            <a:avLst/>
          </a:prstGeom>
          <a:solidFill>
            <a:schemeClr val="accent1"/>
          </a:solidFill>
          <a:ln cap="flat" cmpd="sng" w="25400">
            <a:solidFill>
              <a:srgbClr val="AE4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4"/>
          <p:cNvSpPr/>
          <p:nvPr/>
        </p:nvSpPr>
        <p:spPr>
          <a:xfrm>
            <a:off x="4407127" y="2227847"/>
            <a:ext cx="950494" cy="902368"/>
          </a:xfrm>
          <a:prstGeom prst="flowChartConnector">
            <a:avLst/>
          </a:prstGeom>
          <a:solidFill>
            <a:schemeClr val="accent1"/>
          </a:solidFill>
          <a:ln cap="flat" cmpd="sng" w="25400">
            <a:solidFill>
              <a:srgbClr val="AE4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14"/>
          <p:cNvCxnSpPr>
            <a:stCxn id="186" idx="6"/>
            <a:endCxn id="187" idx="2"/>
          </p:cNvCxnSpPr>
          <p:nvPr/>
        </p:nvCxnSpPr>
        <p:spPr>
          <a:xfrm>
            <a:off x="3344779" y="2679031"/>
            <a:ext cx="1062300" cy="0"/>
          </a:xfrm>
          <a:prstGeom prst="straightConnector1">
            <a:avLst/>
          </a:prstGeom>
          <a:noFill/>
          <a:ln cap="flat" cmpd="sng" w="9525">
            <a:solidFill>
              <a:srgbClr val="EE68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ASCII-art patterns</a:t>
            </a:r>
            <a:endParaRPr/>
          </a:p>
        </p:txBody>
      </p:sp>
      <p:sp>
        <p:nvSpPr>
          <p:cNvPr id="194" name="Google Shape;194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Joined Paths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                                          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/>
              <a:t>     (A) –-&gt;(B) --&gt; (c)</a:t>
            </a:r>
            <a:endParaRPr sz="5400"/>
          </a:p>
        </p:txBody>
      </p:sp>
      <p:grpSp>
        <p:nvGrpSpPr>
          <p:cNvPr id="195" name="Google Shape;195;p15"/>
          <p:cNvGrpSpPr/>
          <p:nvPr/>
        </p:nvGrpSpPr>
        <p:grpSpPr>
          <a:xfrm>
            <a:off x="1834814" y="2233863"/>
            <a:ext cx="4639295" cy="902368"/>
            <a:chOff x="2394285" y="2233863"/>
            <a:chExt cx="4639295" cy="902368"/>
          </a:xfrm>
        </p:grpSpPr>
        <p:sp>
          <p:nvSpPr>
            <p:cNvPr id="196" name="Google Shape;196;p15"/>
            <p:cNvSpPr/>
            <p:nvPr/>
          </p:nvSpPr>
          <p:spPr>
            <a:xfrm>
              <a:off x="2394285" y="2233863"/>
              <a:ext cx="950494" cy="902368"/>
            </a:xfrm>
            <a:prstGeom prst="flowChartConnector">
              <a:avLst/>
            </a:prstGeom>
            <a:solidFill>
              <a:schemeClr val="accent1"/>
            </a:solidFill>
            <a:ln cap="flat" cmpd="sng" w="25400">
              <a:solidFill>
                <a:srgbClr val="AE4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4407127" y="2233863"/>
              <a:ext cx="950494" cy="902368"/>
            </a:xfrm>
            <a:prstGeom prst="flowChartConnector">
              <a:avLst/>
            </a:prstGeom>
            <a:solidFill>
              <a:schemeClr val="accent1"/>
            </a:solidFill>
            <a:ln cap="flat" cmpd="sng" w="25400">
              <a:solidFill>
                <a:srgbClr val="AE4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15"/>
            <p:cNvCxnSpPr>
              <a:stCxn id="196" idx="6"/>
              <a:endCxn id="197" idx="2"/>
            </p:cNvCxnSpPr>
            <p:nvPr/>
          </p:nvCxnSpPr>
          <p:spPr>
            <a:xfrm>
              <a:off x="3344779" y="2685047"/>
              <a:ext cx="1062300" cy="0"/>
            </a:xfrm>
            <a:prstGeom prst="straightConnector1">
              <a:avLst/>
            </a:prstGeom>
            <a:noFill/>
            <a:ln cap="flat" cmpd="sng" w="9525">
              <a:solidFill>
                <a:srgbClr val="EE68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9" name="Google Shape;199;p15"/>
            <p:cNvSpPr/>
            <p:nvPr/>
          </p:nvSpPr>
          <p:spPr>
            <a:xfrm>
              <a:off x="6083086" y="2233863"/>
              <a:ext cx="950494" cy="902368"/>
            </a:xfrm>
            <a:prstGeom prst="flowChartConnector">
              <a:avLst/>
            </a:prstGeom>
            <a:solidFill>
              <a:schemeClr val="accent1"/>
            </a:solidFill>
            <a:ln cap="flat" cmpd="sng" w="25400">
              <a:solidFill>
                <a:srgbClr val="AE4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0" name="Google Shape;200;p15"/>
            <p:cNvCxnSpPr>
              <a:stCxn id="197" idx="6"/>
              <a:endCxn id="199" idx="2"/>
            </p:cNvCxnSpPr>
            <p:nvPr/>
          </p:nvCxnSpPr>
          <p:spPr>
            <a:xfrm>
              <a:off x="5357621" y="2685047"/>
              <a:ext cx="725400" cy="0"/>
            </a:xfrm>
            <a:prstGeom prst="straightConnector1">
              <a:avLst/>
            </a:prstGeom>
            <a:noFill/>
            <a:ln cap="flat" cmpd="sng" w="9525">
              <a:solidFill>
                <a:srgbClr val="EE68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8023dbfa2_0_3"/>
          <p:cNvSpPr txBox="1"/>
          <p:nvPr>
            <p:ph idx="12" type="sldNum"/>
          </p:nvPr>
        </p:nvSpPr>
        <p:spPr>
          <a:xfrm>
            <a:off x="49013" y="4629150"/>
            <a:ext cx="528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g178023dbfa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200" y="520625"/>
            <a:ext cx="3037148" cy="39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78023dbfa2_0_3"/>
          <p:cNvSpPr txBox="1"/>
          <p:nvPr>
            <p:ph idx="1" type="body"/>
          </p:nvPr>
        </p:nvSpPr>
        <p:spPr>
          <a:xfrm>
            <a:off x="479475" y="1048375"/>
            <a:ext cx="50727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-US" sz="2100">
                <a:solidFill>
                  <a:schemeClr val="dk2"/>
                </a:solidFill>
              </a:rPr>
              <a:t>PhD Student, and researcher at DSG, Tartu University, Estonia.</a:t>
            </a:r>
            <a:endParaRPr sz="21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-US" sz="2100">
                <a:solidFill>
                  <a:schemeClr val="dk2"/>
                </a:solidFill>
              </a:rPr>
              <a:t>Data and Graphs Big Fan.</a:t>
            </a:r>
            <a:endParaRPr sz="21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-US" sz="2100">
                <a:solidFill>
                  <a:schemeClr val="dk2"/>
                </a:solidFill>
              </a:rPr>
              <a:t>Former Lecturer Assistant.</a:t>
            </a:r>
            <a:endParaRPr sz="21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-US" sz="2100">
                <a:solidFill>
                  <a:schemeClr val="dk2"/>
                </a:solidFill>
              </a:rPr>
              <a:t>(Big) Data Analyst. </a:t>
            </a:r>
            <a:endParaRPr sz="2100">
              <a:solidFill>
                <a:schemeClr val="dk2"/>
              </a:solidFill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-US" sz="2100">
                <a:solidFill>
                  <a:schemeClr val="dk2"/>
                </a:solidFill>
              </a:rPr>
              <a:t>Apache-Spark, Hive, HDFS,...and others.</a:t>
            </a:r>
            <a:endParaRPr sz="21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-US" sz="2100">
                <a:solidFill>
                  <a:schemeClr val="dk2"/>
                </a:solidFill>
              </a:rPr>
              <a:t>Research Interests: Semantic Web, Big Data, AI (recently). 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61" name="Google Shape;61;g178023dbfa2_0_3"/>
          <p:cNvSpPr txBox="1"/>
          <p:nvPr>
            <p:ph type="title"/>
          </p:nvPr>
        </p:nvSpPr>
        <p:spPr>
          <a:xfrm>
            <a:off x="651506" y="227963"/>
            <a:ext cx="25566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Whoami?</a:t>
            </a:r>
            <a:endParaRPr/>
          </a:p>
        </p:txBody>
      </p:sp>
      <p:sp>
        <p:nvSpPr>
          <p:cNvPr id="62" name="Google Shape;62;g178023dbfa2_0_3"/>
          <p:cNvSpPr txBox="1"/>
          <p:nvPr/>
        </p:nvSpPr>
        <p:spPr>
          <a:xfrm>
            <a:off x="627281" y="4789144"/>
            <a:ext cx="4402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dk1"/>
                </a:solidFill>
              </a:rPr>
              <a:t>https://scholar.google.com/citations?user=DFVt7CYAAAAJ&amp;hl=en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ASCII-art patterns</a:t>
            </a:r>
            <a:endParaRPr/>
          </a:p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311700" y="1266324"/>
            <a:ext cx="8520600" cy="3714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multiple Paths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                                          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  &gt;&gt;   (A) –-&gt;(B) --&gt; (c)</a:t>
            </a:r>
            <a:r>
              <a:rPr lang="en-US" sz="3600">
                <a:solidFill>
                  <a:srgbClr val="FF0000"/>
                </a:solidFill>
              </a:rPr>
              <a:t>,</a:t>
            </a:r>
            <a:r>
              <a:rPr lang="en-US" sz="3600"/>
              <a:t> (A) --&gt; (c)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/>
              <a:t>  &gt;&gt;   (A) –-&gt;(B) --&gt; (c) &lt;-- (A)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4400"/>
          </a:p>
        </p:txBody>
      </p:sp>
      <p:grpSp>
        <p:nvGrpSpPr>
          <p:cNvPr id="207" name="Google Shape;207;p16"/>
          <p:cNvGrpSpPr/>
          <p:nvPr/>
        </p:nvGrpSpPr>
        <p:grpSpPr>
          <a:xfrm>
            <a:off x="2622883" y="1429152"/>
            <a:ext cx="2963336" cy="1983806"/>
            <a:chOff x="2394285" y="1152425"/>
            <a:chExt cx="2963336" cy="1983806"/>
          </a:xfrm>
        </p:grpSpPr>
        <p:sp>
          <p:nvSpPr>
            <p:cNvPr id="208" name="Google Shape;208;p16"/>
            <p:cNvSpPr/>
            <p:nvPr/>
          </p:nvSpPr>
          <p:spPr>
            <a:xfrm>
              <a:off x="2394285" y="2233863"/>
              <a:ext cx="950494" cy="902368"/>
            </a:xfrm>
            <a:prstGeom prst="flowChartConnector">
              <a:avLst/>
            </a:prstGeom>
            <a:solidFill>
              <a:schemeClr val="accent1"/>
            </a:solidFill>
            <a:ln cap="flat" cmpd="sng" w="25400">
              <a:solidFill>
                <a:srgbClr val="AE4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4407127" y="2233863"/>
              <a:ext cx="950494" cy="902368"/>
            </a:xfrm>
            <a:prstGeom prst="flowChartConnector">
              <a:avLst/>
            </a:prstGeom>
            <a:solidFill>
              <a:schemeClr val="accent1"/>
            </a:solidFill>
            <a:ln cap="flat" cmpd="sng" w="25400">
              <a:solidFill>
                <a:srgbClr val="AE4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0" name="Google Shape;210;p16"/>
            <p:cNvCxnSpPr>
              <a:stCxn id="208" idx="6"/>
              <a:endCxn id="209" idx="2"/>
            </p:cNvCxnSpPr>
            <p:nvPr/>
          </p:nvCxnSpPr>
          <p:spPr>
            <a:xfrm>
              <a:off x="3344779" y="2685047"/>
              <a:ext cx="1062300" cy="0"/>
            </a:xfrm>
            <a:prstGeom prst="straightConnector1">
              <a:avLst/>
            </a:prstGeom>
            <a:noFill/>
            <a:ln cap="flat" cmpd="sng" w="9525">
              <a:solidFill>
                <a:srgbClr val="EE68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11" name="Google Shape;211;p16"/>
            <p:cNvSpPr/>
            <p:nvPr/>
          </p:nvSpPr>
          <p:spPr>
            <a:xfrm>
              <a:off x="3344779" y="1152425"/>
              <a:ext cx="950494" cy="902368"/>
            </a:xfrm>
            <a:prstGeom prst="flowChartConnector">
              <a:avLst/>
            </a:prstGeom>
            <a:solidFill>
              <a:schemeClr val="accent1"/>
            </a:solidFill>
            <a:ln cap="flat" cmpd="sng" w="25400">
              <a:solidFill>
                <a:srgbClr val="AE4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2" name="Google Shape;212;p16"/>
          <p:cNvCxnSpPr>
            <a:stCxn id="211" idx="3"/>
            <a:endCxn id="208" idx="7"/>
          </p:cNvCxnSpPr>
          <p:nvPr/>
        </p:nvCxnSpPr>
        <p:spPr>
          <a:xfrm flipH="1">
            <a:off x="3434174" y="2199371"/>
            <a:ext cx="278400" cy="443400"/>
          </a:xfrm>
          <a:prstGeom prst="straightConnector1">
            <a:avLst/>
          </a:prstGeom>
          <a:noFill/>
          <a:ln cap="flat" cmpd="sng" w="9525">
            <a:solidFill>
              <a:srgbClr val="EE68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" name="Google Shape;213;p16"/>
          <p:cNvCxnSpPr>
            <a:stCxn id="211" idx="5"/>
            <a:endCxn id="209" idx="1"/>
          </p:cNvCxnSpPr>
          <p:nvPr/>
        </p:nvCxnSpPr>
        <p:spPr>
          <a:xfrm>
            <a:off x="4384674" y="2199371"/>
            <a:ext cx="390300" cy="443400"/>
          </a:xfrm>
          <a:prstGeom prst="straightConnector1">
            <a:avLst/>
          </a:prstGeom>
          <a:noFill/>
          <a:ln cap="flat" cmpd="sng" w="9525">
            <a:solidFill>
              <a:srgbClr val="EE68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dd290a567_1_66"/>
          <p:cNvSpPr txBox="1"/>
          <p:nvPr>
            <p:ph type="title"/>
          </p:nvPr>
        </p:nvSpPr>
        <p:spPr>
          <a:xfrm>
            <a:off x="469700" y="2662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Cypher In Action</a:t>
            </a:r>
            <a:endParaRPr/>
          </a:p>
        </p:txBody>
      </p:sp>
      <p:pic>
        <p:nvPicPr>
          <p:cNvPr id="219" name="Google Shape;219;g9dd290a567_1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525" y="1909025"/>
            <a:ext cx="5013954" cy="23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9dd290a567_1_66"/>
          <p:cNvSpPr txBox="1"/>
          <p:nvPr/>
        </p:nvSpPr>
        <p:spPr>
          <a:xfrm>
            <a:off x="3829175" y="4267150"/>
            <a:ext cx="4271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https://s3.amazonaws.com/images.seroundtable.com/google-hands-dirty-1436184854.jpg</a:t>
            </a:r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dd290a567_1_2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Movie Dataset Example</a:t>
            </a:r>
            <a:endParaRPr/>
          </a:p>
        </p:txBody>
      </p:sp>
      <p:sp>
        <p:nvSpPr>
          <p:cNvPr id="226" name="Google Shape;226;g9dd290a567_1_2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Excerpt of actors, directors, producers,, etc and related movies.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Available on your installed Neo4j versions.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 your neo4j browser run: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</a:t>
            </a:r>
            <a:r>
              <a:rPr lang="en-US">
                <a:solidFill>
                  <a:srgbClr val="269D84"/>
                </a:solidFill>
              </a:rPr>
              <a:t>:play movie-graph</a:t>
            </a:r>
            <a:endParaRPr>
              <a:solidFill>
                <a:srgbClr val="269D84"/>
              </a:solidFill>
            </a:endParaRPr>
          </a:p>
        </p:txBody>
      </p:sp>
      <p:pic>
        <p:nvPicPr>
          <p:cNvPr id="227" name="Google Shape;227;g9dd290a567_1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827" y="3050586"/>
            <a:ext cx="7024913" cy="186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dd290a567_1_2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Loading the movie dataset </a:t>
            </a:r>
            <a:endParaRPr/>
          </a:p>
        </p:txBody>
      </p:sp>
      <p:pic>
        <p:nvPicPr>
          <p:cNvPr id="233" name="Google Shape;233;g9dd290a567_1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98502"/>
            <a:ext cx="8102769" cy="260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dd290a567_1_2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Results of data loading</a:t>
            </a:r>
            <a:endParaRPr/>
          </a:p>
        </p:txBody>
      </p:sp>
      <p:pic>
        <p:nvPicPr>
          <p:cNvPr id="239" name="Google Shape;239;g9dd290a567_1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19" y="1464240"/>
            <a:ext cx="9016892" cy="315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dd290a567_1_2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Show the DB Schema</a:t>
            </a:r>
            <a:endParaRPr/>
          </a:p>
        </p:txBody>
      </p:sp>
      <p:sp>
        <p:nvSpPr>
          <p:cNvPr id="245" name="Google Shape;245;g9dd290a567_1_240"/>
          <p:cNvSpPr txBox="1"/>
          <p:nvPr>
            <p:ph idx="1" type="body"/>
          </p:nvPr>
        </p:nvSpPr>
        <p:spPr>
          <a:xfrm>
            <a:off x="311700" y="1266324"/>
            <a:ext cx="85206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From the menu Favorites&gt;Common Procedures choose&gt; show meta-graph.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Or directly run the query: </a:t>
            </a:r>
            <a:r>
              <a:rPr lang="en-US">
                <a:solidFill>
                  <a:srgbClr val="269D84"/>
                </a:solidFill>
              </a:rPr>
              <a:t>CALL db.schema()</a:t>
            </a:r>
            <a:endParaRPr>
              <a:solidFill>
                <a:srgbClr val="269D84"/>
              </a:solidFill>
            </a:endParaRPr>
          </a:p>
        </p:txBody>
      </p:sp>
      <p:pic>
        <p:nvPicPr>
          <p:cNvPr id="246" name="Google Shape;246;g9dd290a567_1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519" y="2355479"/>
            <a:ext cx="7126512" cy="2535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dd290a567_1_71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Nodes</a:t>
            </a:r>
            <a:endParaRPr/>
          </a:p>
        </p:txBody>
      </p:sp>
      <p:sp>
        <p:nvSpPr>
          <p:cNvPr id="252" name="Google Shape;252;g9dd290a567_1_71"/>
          <p:cNvSpPr txBox="1"/>
          <p:nvPr>
            <p:ph idx="1" type="body"/>
          </p:nvPr>
        </p:nvSpPr>
        <p:spPr>
          <a:xfrm>
            <a:off x="311700" y="961525"/>
            <a:ext cx="8520600" cy="40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clause is used to create nodes, relationships, and properties.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Single node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(node_name)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Multiple Nodes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CREATE (node1) , (node2)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Node with a Label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(node:label)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(Messi:player)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Node with Multiple Labels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(node:label_1:label_2:. . . . label_n)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(Messi:person:player)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Node with Properties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lang="en-US"/>
              <a:t>CREATE (node:label { key1: value, key2: value, . . . . . . . . .  })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(Messi:player{name: "Lionel Messi", YOB: 1987, POB: "Rosario"})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dd290a567_1_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Relationships</a:t>
            </a:r>
            <a:endParaRPr/>
          </a:p>
        </p:txBody>
      </p:sp>
      <p:sp>
        <p:nvSpPr>
          <p:cNvPr id="258" name="Google Shape;258;g9dd290a567_1_90"/>
          <p:cNvSpPr txBox="1"/>
          <p:nvPr>
            <p:ph idx="1" type="body"/>
          </p:nvPr>
        </p:nvSpPr>
        <p:spPr>
          <a:xfrm>
            <a:off x="311700" y="961525"/>
            <a:ext cx="8520600" cy="40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Relationships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(node1)-[:RelationshipType]-&gt;(node2)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(Messi:player{name: "Lionel Messi", YOB: 1987, POB: "Rosario"})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(Arg:Country {name: "Argentina"})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(Messi)-[r:BORN_IN]-&gt;(Arg)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Relationship with Label and Properties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(node1)-[label:Rel_Type {key1:value1, key2:value2, . . . n}]-&gt; (node2)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Complete Path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CREATE p = (Node1 {properties})-[:Relationship_Type]-&gt;  (Node2 {properties})[:Relationship_Type]-&gt;(Node3 {properties}) RETURN p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MATCH</a:t>
            </a:r>
            <a:endParaRPr/>
          </a:p>
        </p:txBody>
      </p:sp>
      <p:sp>
        <p:nvSpPr>
          <p:cNvPr id="264" name="Google Shape;26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MATCH clause </a:t>
            </a:r>
            <a:r>
              <a:rPr lang="en-US">
                <a:solidFill>
                  <a:srgbClr val="00B0F0"/>
                </a:solidFill>
              </a:rPr>
              <a:t>introduces the pattern we are looking for</a:t>
            </a:r>
            <a:r>
              <a:rPr lang="en-US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Node patterns can contain labels and properties.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       </a:t>
            </a: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</a:t>
            </a:r>
            <a:r>
              <a:rPr b="1" lang="en-US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e:Employee</a:t>
            </a: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)  RETURN e.name, e.surname </a:t>
            </a:r>
            <a:b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Finding nodes by relationships </a:t>
            </a:r>
            <a:br>
              <a:rPr lang="en-US"/>
            </a:br>
            <a:endParaRPr b="1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   MATCH (</a:t>
            </a:r>
            <a:r>
              <a:rPr b="1" lang="en-US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e:Employee</a:t>
            </a: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)--&gt;(</a:t>
            </a:r>
            <a:r>
              <a:rPr b="1" lang="en-US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cc:CostCenter</a:t>
            </a: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) RETURN *</a:t>
            </a:r>
            <a:endParaRPr b="1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*</a:t>
            </a:r>
            <a:r>
              <a:rPr lang="en-US"/>
              <a:t> Returns  all named nodes, relationships and identifiers</a:t>
            </a: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dd290a567_1_1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 </a:t>
            </a:r>
            <a:endParaRPr/>
          </a:p>
        </p:txBody>
      </p:sp>
      <p:sp>
        <p:nvSpPr>
          <p:cNvPr id="270" name="Google Shape;270;g9dd290a567_1_122"/>
          <p:cNvSpPr txBox="1"/>
          <p:nvPr>
            <p:ph idx="1" type="body"/>
          </p:nvPr>
        </p:nvSpPr>
        <p:spPr>
          <a:xfrm>
            <a:off x="311700" y="1266325"/>
            <a:ext cx="8520600" cy="3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MERGE command is a </a:t>
            </a:r>
            <a:r>
              <a:rPr b="1" lang="en-US"/>
              <a:t>combination </a:t>
            </a:r>
            <a:r>
              <a:rPr lang="en-US"/>
              <a:t>of CREATE command and MATCH command.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searches for a given pattern in the graph. If it </a:t>
            </a:r>
            <a:r>
              <a:rPr b="1" lang="en-US"/>
              <a:t>exists</a:t>
            </a:r>
            <a:r>
              <a:rPr lang="en-US"/>
              <a:t>, then it returns the results.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If it does</a:t>
            </a:r>
            <a:r>
              <a:rPr b="1" lang="en-US"/>
              <a:t> NOT exist </a:t>
            </a:r>
            <a:r>
              <a:rPr lang="en-US"/>
              <a:t>in the graph, then it creates a new node/relationship and returns the results.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Syntax:   MERGE (node: label {properties . . . . . . . })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MERGE (node:label) RETURN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OnCreate and OnMatch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MERGE (node:label {properties . . . . . . . . . . .})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ON CREATE SET property.isCreated ="true"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ON MATCH SET property.isFound ="true"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311700" y="1266325"/>
            <a:ext cx="53271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-"/>
            </a:pPr>
            <a:r>
              <a:rPr lang="en-US" sz="2100"/>
              <a:t>Relational vs. graph databases</a:t>
            </a:r>
            <a:endParaRPr sz="21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</a:pPr>
            <a:r>
              <a:rPr lang="en-US" sz="2100"/>
              <a:t> Which to use and when?</a:t>
            </a:r>
            <a:endParaRPr sz="21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-"/>
            </a:pPr>
            <a:r>
              <a:rPr lang="en-US" sz="2100"/>
              <a:t>From Relational to Graph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2100"/>
              <a:t>What is Neo4j?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2100"/>
              <a:t>The </a:t>
            </a:r>
            <a:r>
              <a:rPr lang="en-US" sz="2100"/>
              <a:t>Property Graph Model (PGM)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2100"/>
              <a:t>Cypher Query Language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Cypher In Action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MovieGraph Dataset in neo4j</a:t>
            </a:r>
            <a:endParaRPr sz="21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2100"/>
              <a:t>Cypher Query Clauses and Examples</a:t>
            </a:r>
            <a:endParaRPr sz="1500"/>
          </a:p>
        </p:txBody>
      </p:sp>
      <p:pic>
        <p:nvPicPr>
          <p:cNvPr id="69" name="Google Shape;6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771425"/>
            <a:ext cx="2969794" cy="368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Filtering properties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76" name="Google Shape;276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can get all the employees that have a relation with a specific cost center, for example </a:t>
            </a:r>
            <a:r>
              <a:rPr lang="en-US">
                <a:solidFill>
                  <a:srgbClr val="00B050"/>
                </a:solidFill>
              </a:rPr>
              <a:t>CC1</a:t>
            </a:r>
            <a:r>
              <a:rPr lang="en-US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Properties are expressed within </a:t>
            </a:r>
            <a:r>
              <a:rPr lang="en-US">
                <a:solidFill>
                  <a:schemeClr val="accent1"/>
                </a:solidFill>
              </a:rPr>
              <a:t>curly brackets</a:t>
            </a:r>
            <a:r>
              <a:rPr lang="en-US"/>
              <a:t>. </a:t>
            </a:r>
            <a:br>
              <a:rPr lang="en-US"/>
            </a:b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</a:t>
            </a:r>
            <a:r>
              <a:rPr b="1" lang="en-US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e:Employee</a:t>
            </a:r>
            <a:r>
              <a:rPr b="1" lang="en-US" sz="20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) --&gt; (</a:t>
            </a:r>
            <a:r>
              <a:rPr b="1" lang="en-US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:CostCenter </a:t>
            </a:r>
            <a:r>
              <a:rPr b="1" lang="en-US" sz="20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{code: 'CC1' }</a:t>
            </a:r>
            <a:r>
              <a:rPr b="1" lang="en-US" sz="20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b="1" lang="en-US" sz="20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20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e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Here, as you can notice, we omitted the </a:t>
            </a:r>
            <a:r>
              <a:rPr lang="en-US">
                <a:solidFill>
                  <a:srgbClr val="00B050"/>
                </a:solidFill>
              </a:rPr>
              <a:t>cc</a:t>
            </a:r>
            <a:r>
              <a:rPr lang="en-US"/>
              <a:t> variable (we don’t need it!). </a:t>
            </a:r>
            <a:br>
              <a:rPr lang="en-US" sz="2000"/>
            </a:br>
            <a:br>
              <a:rPr b="1" lang="en-US" sz="20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Matching by the Relationship</a:t>
            </a:r>
            <a:endParaRPr/>
          </a:p>
        </p:txBody>
      </p:sp>
      <p:sp>
        <p:nvSpPr>
          <p:cNvPr id="282" name="Google Shape;282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Relationship expressions must be specified in square brackets.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To filter the employees who </a:t>
            </a:r>
            <a:r>
              <a:rPr lang="en-US">
                <a:solidFill>
                  <a:schemeClr val="accent1"/>
                </a:solidFill>
              </a:rPr>
              <a:t>belong to </a:t>
            </a:r>
            <a:r>
              <a:rPr lang="en-US"/>
              <a:t>a specific cost center, we have to specify the relationship type: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(n) -[</a:t>
            </a:r>
            <a:r>
              <a:rPr b="1" lang="en-US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:BELONGS_TO</a:t>
            </a: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]-&gt; (:CostCenter { code: 'CC1' } )</a:t>
            </a:r>
            <a:b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n </a:t>
            </a:r>
            <a:br>
              <a:rPr lang="en-US"/>
            </a:br>
            <a:br>
              <a:rPr lang="en-US"/>
            </a:br>
            <a:r>
              <a:rPr lang="en-US"/>
              <a:t> 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dd290a567_1_2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OPTIONAL MATCH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9dd290a567_1_218"/>
          <p:cNvSpPr txBox="1"/>
          <p:nvPr>
            <p:ph idx="1" type="body"/>
          </p:nvPr>
        </p:nvSpPr>
        <p:spPr>
          <a:xfrm>
            <a:off x="311700" y="1266325"/>
            <a:ext cx="8586300" cy="3537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</a:t>
            </a:r>
            <a:r>
              <a:rPr lang="en-US"/>
              <a:t>earch for the pattern described in it, while using nulls for missing parts of the pattern.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OPTIONAL MATCH is similar to the match clause, the only difference being it returns null as a result of the missing parts of the pattern.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(a:Movie { title: 'Cloud Atlas' })</a:t>
            </a:r>
            <a:endParaRPr b="1" sz="24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OPTIONAL MATCH (a)--&gt;(x)</a:t>
            </a:r>
            <a:endParaRPr b="1" sz="24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x</a:t>
            </a:r>
            <a:endParaRPr b="1" sz="24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Returns </a:t>
            </a:r>
            <a:r>
              <a:rPr b="1" lang="en-US"/>
              <a:t>null</a:t>
            </a:r>
            <a:r>
              <a:rPr lang="en-US"/>
              <a:t>, since the node has no outgoing relationships.</a:t>
            </a:r>
            <a:endParaRPr b="1" sz="24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WHERE</a:t>
            </a:r>
            <a:endParaRPr/>
          </a:p>
        </p:txBody>
      </p:sp>
      <p:sp>
        <p:nvSpPr>
          <p:cNvPr id="294" name="Google Shape;294;p20"/>
          <p:cNvSpPr txBox="1"/>
          <p:nvPr>
            <p:ph idx="1" type="body"/>
          </p:nvPr>
        </p:nvSpPr>
        <p:spPr>
          <a:xfrm>
            <a:off x="311700" y="1266324"/>
            <a:ext cx="8520600" cy="37027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a predicate to filter. Note that WHERE is always part of a MATCH, OPTIONAL MATCH or WITH clause.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Putting it after a different clause in a query will alter what it does.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5" name="Google Shape;295;p20"/>
          <p:cNvSpPr/>
          <p:nvPr/>
        </p:nvSpPr>
        <p:spPr>
          <a:xfrm>
            <a:off x="1539875" y="2504728"/>
            <a:ext cx="606425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75B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1" i="0" lang="en-US" sz="24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24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i="0" lang="en-US" sz="2400" u="none" cap="none" strike="noStrike">
                <a:solidFill>
                  <a:srgbClr val="9C332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en-US" sz="24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property</a:t>
            </a:r>
            <a:r>
              <a:rPr b="1" i="0" lang="en-US" sz="24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&lt;&gt; </a:t>
            </a:r>
            <a:r>
              <a:rPr b="1" i="0" lang="en-US" sz="24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$value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4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20"/>
          <p:cNvSpPr/>
          <p:nvPr/>
        </p:nvSpPr>
        <p:spPr>
          <a:xfrm>
            <a:off x="1412591" y="3082034"/>
            <a:ext cx="7226084" cy="11079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</a:t>
            </a:r>
            <a:r>
              <a:rPr b="1" i="0" lang="en-US" sz="240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e:Employee</a:t>
            </a:r>
            <a:r>
              <a:rPr b="1" i="0" lang="en-US" sz="24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) --&gt; (cc</a:t>
            </a:r>
            <a:r>
              <a:rPr b="1" i="0" lang="en-US" sz="240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:CostCenter</a:t>
            </a:r>
            <a:r>
              <a:rPr b="1" i="0" lang="en-US" sz="24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b="1" i="0" lang="en-US" sz="24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cc.code='CC1‘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e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WHERE</a:t>
            </a:r>
            <a:endParaRPr/>
          </a:p>
        </p:txBody>
      </p:sp>
      <p:sp>
        <p:nvSpPr>
          <p:cNvPr id="302" name="Google Shape;302;p21"/>
          <p:cNvSpPr txBox="1"/>
          <p:nvPr>
            <p:ph idx="1" type="body"/>
          </p:nvPr>
        </p:nvSpPr>
        <p:spPr>
          <a:xfrm>
            <a:off x="311700" y="1266324"/>
            <a:ext cx="8520600" cy="37027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Filter on node label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Filter on a relationship property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830681" y="1749025"/>
            <a:ext cx="6064250" cy="11079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Match(n)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n:Swedish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RETURN n.name, n.age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4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21"/>
          <p:cNvSpPr/>
          <p:nvPr/>
        </p:nvSpPr>
        <p:spPr>
          <a:xfrm>
            <a:off x="644241" y="3568364"/>
            <a:ext cx="7226084" cy="11079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(n:Person)-[k:KNOWS]-&gt;(f)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k.since &lt; 2000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f.name, f.age, f.email</a:t>
            </a:r>
            <a:endParaRPr b="1" i="0" sz="2400" u="none" cap="none" strike="noStrike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5" name="Google Shape;3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018491"/>
            <a:ext cx="4467321" cy="249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dd290a567_1_20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DISTINCT (Unique results)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9dd290a567_1_20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DISTINCT retrieves only unique rows depending on the columns that have been selected to output.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distinct expr</a:t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Example: </a:t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(a { name: 'A' })--&gt;(b)</a:t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DISTINCT b</a:t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node named "B" is returned by the query, but only once.</a:t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Paging results – LIMIT and SKIP </a:t>
            </a:r>
            <a:br>
              <a:rPr lang="en-US"/>
            </a:br>
            <a:endParaRPr/>
          </a:p>
        </p:txBody>
      </p:sp>
      <p:sp>
        <p:nvSpPr>
          <p:cNvPr id="317" name="Google Shape;317;p22"/>
          <p:cNvSpPr txBox="1"/>
          <p:nvPr>
            <p:ph idx="1" type="body"/>
          </p:nvPr>
        </p:nvSpPr>
        <p:spPr>
          <a:xfrm>
            <a:off x="311700" y="1190125"/>
            <a:ext cx="87021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Paging is necessary to avoid a lot of data from being loaded all together in a single query.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(b:Book) </a:t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WHERE b.title =~ '(?i).*drama.*'</a:t>
            </a:r>
            <a:b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b </a:t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LIMIT 20  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(b:Book)</a:t>
            </a:r>
            <a:b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WHERE b.title =~ '(?i).*drama.*‘ </a:t>
            </a:r>
            <a:endParaRPr b="1" sz="1600">
              <a:solidFill>
                <a:srgbClr val="1D75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b</a:t>
            </a:r>
            <a:b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SKIP 20</a:t>
            </a:r>
            <a:b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LIMIT 20</a:t>
            </a: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</p:txBody>
      </p:sp>
      <p:pic>
        <p:nvPicPr>
          <p:cNvPr descr="Image result for next previous icons" id="318" name="Google Shape;3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2650" y="3359150"/>
            <a:ext cx="14668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ext previous icons" id="319" name="Google Shape;3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632035">
            <a:off x="7512050" y="3392588"/>
            <a:ext cx="14668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Sorting (Order By)</a:t>
            </a:r>
            <a:br>
              <a:rPr lang="en-US"/>
            </a:br>
            <a:endParaRPr/>
          </a:p>
        </p:txBody>
      </p:sp>
      <p:sp>
        <p:nvSpPr>
          <p:cNvPr id="325" name="Google Shape;325;p23"/>
          <p:cNvSpPr txBox="1"/>
          <p:nvPr>
            <p:ph idx="1" type="body"/>
          </p:nvPr>
        </p:nvSpPr>
        <p:spPr>
          <a:xfrm>
            <a:off x="311700" y="1266324"/>
            <a:ext cx="8520600" cy="3718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Sorting with Cypher is exactly the same as sorting with SQL using (ORDER BY).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(b:Book) RETURN b.title</a:t>
            </a:r>
            <a:b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ORDER BY b.title</a:t>
            </a:r>
            <a:b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LIMIT 5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 descending sort: By default sort is ascending, you can reverse the order using </a:t>
            </a:r>
            <a:r>
              <a:rPr lang="en-US">
                <a:solidFill>
                  <a:srgbClr val="00B0F0"/>
                </a:solidFill>
              </a:rPr>
              <a:t>DESC</a:t>
            </a:r>
            <a:r>
              <a:rPr lang="en-US"/>
              <a:t> clause.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(b:Book)</a:t>
            </a:r>
            <a:b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b.title</a:t>
            </a:r>
            <a:b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ORDER BY b.title DESC</a:t>
            </a:r>
            <a:br>
              <a:rPr lang="en-US" sz="1600"/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COUNT</a:t>
            </a:r>
            <a:endParaRPr/>
          </a:p>
        </p:txBody>
      </p:sp>
      <p:sp>
        <p:nvSpPr>
          <p:cNvPr id="331" name="Google Shape;331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accent1"/>
                </a:solidFill>
              </a:rPr>
              <a:t>count(*), </a:t>
            </a:r>
            <a:r>
              <a:rPr lang="en-US"/>
              <a:t>counts the number of matching rows.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accent1"/>
                </a:solidFill>
              </a:rPr>
              <a:t>count(variable), </a:t>
            </a:r>
            <a:r>
              <a:rPr lang="en-US"/>
              <a:t>counts the number of non-null values.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accent1"/>
                </a:solidFill>
              </a:rPr>
              <a:t>count(DISTINCT variable), </a:t>
            </a:r>
            <a:r>
              <a:rPr lang="en-US"/>
              <a:t>count  can take the DISTINCT operator, which removes duplicates from the values.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(b) &lt;-[r:Vote]- (u:User) </a:t>
            </a:r>
            <a:endParaRPr/>
          </a:p>
          <a:p>
            <a:pPr indent="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COUNT(*) as votes 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Collecting values in an array </a:t>
            </a:r>
            <a:br>
              <a:rPr lang="en-US"/>
            </a:br>
            <a:endParaRPr/>
          </a:p>
        </p:txBody>
      </p:sp>
      <p:sp>
        <p:nvSpPr>
          <p:cNvPr id="337" name="Google Shape;337;p25"/>
          <p:cNvSpPr txBox="1"/>
          <p:nvPr>
            <p:ph idx="1" type="body"/>
          </p:nvPr>
        </p:nvSpPr>
        <p:spPr>
          <a:xfrm>
            <a:off x="247650" y="1266325"/>
            <a:ext cx="8794750" cy="37041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You can collect all the values in an array so that you can easily process them with your preferred algorithm.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 example, the following query returns all the score votes</a:t>
            </a:r>
            <a:br>
              <a:rPr lang="en-US"/>
            </a:br>
            <a:r>
              <a:rPr lang="en-US"/>
              <a:t>received for books: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/>
            </a:b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 (b:Book) &lt;-[r:Votes]- (:User)</a:t>
            </a:r>
            <a:b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 b.title, </a:t>
            </a:r>
            <a:r>
              <a:rPr b="1"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COLLECT(r.score)</a:t>
            </a:r>
            <a:r>
              <a:rPr b="1" lang="en-US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-US"/>
            </a:br>
            <a:br>
              <a:rPr lang="en-US"/>
            </a:br>
            <a:endParaRPr/>
          </a:p>
        </p:txBody>
      </p:sp>
      <p:pic>
        <p:nvPicPr>
          <p:cNvPr id="338" name="Google Shape;3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565488"/>
            <a:ext cx="4414837" cy="140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dbbc35c9c_0_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Relational vs. graph databases</a:t>
            </a:r>
            <a:endParaRPr/>
          </a:p>
        </p:txBody>
      </p:sp>
      <p:sp>
        <p:nvSpPr>
          <p:cNvPr id="75" name="Google Shape;75;g9dbbc35c9c_0_2"/>
          <p:cNvSpPr txBox="1"/>
          <p:nvPr/>
        </p:nvSpPr>
        <p:spPr>
          <a:xfrm>
            <a:off x="101100" y="4644325"/>
            <a:ext cx="54531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https://neo4j.com/news/relational-vs-graph-databases/</a:t>
            </a:r>
            <a:endParaRPr/>
          </a:p>
        </p:txBody>
      </p:sp>
      <p:pic>
        <p:nvPicPr>
          <p:cNvPr id="76" name="Google Shape;76;g9dbbc35c9c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00" y="1498124"/>
            <a:ext cx="7250500" cy="28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WITH (Separating query parts)</a:t>
            </a:r>
            <a:r>
              <a:rPr b="0" lang="en-US"/>
              <a:t> </a:t>
            </a:r>
            <a:endParaRPr/>
          </a:p>
        </p:txBody>
      </p:sp>
      <p:sp>
        <p:nvSpPr>
          <p:cNvPr id="344" name="Google Shape;34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WITH syntax is similar to RETURN.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separates query parts explicitly, allowing you to declare which variables to carry over to the next part.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One common usage of WITH is to </a:t>
            </a:r>
            <a:r>
              <a:rPr b="1" lang="en-US"/>
              <a:t>limit </a:t>
            </a:r>
            <a:r>
              <a:rPr lang="en-US"/>
              <a:t>the number of entries that are then </a:t>
            </a:r>
            <a:r>
              <a:rPr b="1" lang="en-US"/>
              <a:t>passed on</a:t>
            </a:r>
            <a:r>
              <a:rPr lang="en-US"/>
              <a:t> to other MATCH clauses.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30500" y="3148025"/>
            <a:ext cx="8520600" cy="13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75B3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800" u="none" cap="none" strike="noStrike">
                <a:solidFill>
                  <a:srgbClr val="9C332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1" i="0" lang="en-US" sz="1800" u="none" cap="none" strike="noStrike">
                <a:solidFill>
                  <a:srgbClr val="9C332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i="0" lang="en-US" sz="1800" u="none" cap="none" strike="noStrike">
                <a:solidFill>
                  <a:srgbClr val="9C3328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:FRIEND</a:t>
            </a:r>
            <a:r>
              <a:rPr b="1" i="0" lang="en-US" sz="1800" u="none" cap="none" strike="noStrike">
                <a:solidFill>
                  <a:srgbClr val="9C3328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i="0" lang="en-US" sz="1800" u="none" cap="none" strike="noStrike">
                <a:solidFill>
                  <a:srgbClr val="9C332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b="1" i="0" lang="en-US" sz="1800" u="none" cap="none" strike="noStrike">
                <a:solidFill>
                  <a:srgbClr val="9C332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75B3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1" i="0" lang="en-US" sz="1800" u="none" cap="none" strike="noStrike">
                <a:solidFill>
                  <a:srgbClr val="9C332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$name</a:t>
            </a:r>
            <a:endParaRPr b="1" i="0" sz="1800" u="none" cap="none" strike="noStrike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75B3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1" i="0" lang="en-US" sz="1800" u="none" cap="none" strike="noStrike">
                <a:solidFill>
                  <a:srgbClr val="9C3328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count</a:t>
            </a:r>
            <a:r>
              <a:rPr b="1" i="0" lang="en-US" sz="1800" u="none" cap="none" strike="noStrike">
                <a:solidFill>
                  <a:srgbClr val="9C332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b="1" i="0" lang="en-US" sz="1800" u="none" cap="none" strike="noStrike">
                <a:solidFill>
                  <a:srgbClr val="9C332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8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friends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75B3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friends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75B3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D75B3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i="0" lang="en-US" sz="1800" u="none" cap="none" strike="noStrike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1800" u="none" cap="none" strike="noStrike">
                <a:solidFill>
                  <a:srgbClr val="047D65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1" i="0" lang="en-US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4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Cypher Docs. &amp; Cheat Sheet</a:t>
            </a:r>
            <a:endParaRPr/>
          </a:p>
        </p:txBody>
      </p:sp>
      <p:sp>
        <p:nvSpPr>
          <p:cNvPr id="351" name="Google Shape;351;p27"/>
          <p:cNvSpPr txBox="1"/>
          <p:nvPr>
            <p:ph idx="1" type="body"/>
          </p:nvPr>
        </p:nvSpPr>
        <p:spPr>
          <a:xfrm>
            <a:off x="280100" y="2291569"/>
            <a:ext cx="47118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https://neo4j.com/docs/cypher-manual/3.5/introduction/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https://neo4j.com/docs/cypher-refcard/current/</a:t>
            </a:r>
            <a:r>
              <a:rPr lang="en-US" sz="1400"/>
              <a:t>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u="sng">
                <a:solidFill>
                  <a:schemeClr val="hlink"/>
                </a:solidFill>
                <a:hlinkClick r:id="rId5"/>
              </a:rPr>
              <a:t>https://neo4j.com/docs/cypher-manual/current/</a:t>
            </a:r>
            <a:r>
              <a:rPr lang="en-US" sz="1400"/>
              <a:t> </a:t>
            </a:r>
            <a:endParaRPr sz="1400"/>
          </a:p>
        </p:txBody>
      </p:sp>
      <p:pic>
        <p:nvPicPr>
          <p:cNvPr id="352" name="Google Shape;35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3775" y="2024487"/>
            <a:ext cx="3448526" cy="24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dd290a567_1_133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Now, It’s time to say ... </a:t>
            </a:r>
            <a:endParaRPr/>
          </a:p>
        </p:txBody>
      </p:sp>
      <p:pic>
        <p:nvPicPr>
          <p:cNvPr id="358" name="Google Shape;358;g9dd290a567_1_133"/>
          <p:cNvPicPr preferRelativeResize="0"/>
          <p:nvPr/>
        </p:nvPicPr>
        <p:blipFill rotWithShape="1">
          <a:blip r:embed="rId3">
            <a:alphaModFix/>
          </a:blip>
          <a:srcRect b="0" l="0" r="0" t="54991"/>
          <a:stretch/>
        </p:blipFill>
        <p:spPr>
          <a:xfrm>
            <a:off x="807900" y="1596281"/>
            <a:ext cx="7354800" cy="277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From Relational to Graph</a:t>
            </a:r>
            <a:br>
              <a:rPr lang="en-US"/>
            </a:br>
            <a:endParaRPr/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2784" y="1413727"/>
            <a:ext cx="3619516" cy="300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021" y="1510390"/>
            <a:ext cx="3657979" cy="305863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212108" y="4659201"/>
            <a:ext cx="63150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https://neo4j.com/business-edge/relational-to-relationships/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dbbc35c9c_0_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From Relational to Graph</a:t>
            </a:r>
            <a:br>
              <a:rPr lang="en-US"/>
            </a:br>
            <a:endParaRPr/>
          </a:p>
        </p:txBody>
      </p:sp>
      <p:sp>
        <p:nvSpPr>
          <p:cNvPr id="90" name="Google Shape;90;g9dbbc35c9c_0_25"/>
          <p:cNvSpPr/>
          <p:nvPr/>
        </p:nvSpPr>
        <p:spPr>
          <a:xfrm>
            <a:off x="212108" y="4659201"/>
            <a:ext cx="631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https://blog.octo.com/en/graph-databases-an-overview/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g9dbbc35c9c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50" y="2018850"/>
            <a:ext cx="4907984" cy="186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9dbbc35c9c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659" y="2151550"/>
            <a:ext cx="3797766" cy="184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dbbc35c9c_0_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Databases</a:t>
            </a:r>
            <a:endParaRPr/>
          </a:p>
        </p:txBody>
      </p:sp>
      <p:pic>
        <p:nvPicPr>
          <p:cNvPr id="98" name="Google Shape;98;g9dbbc35c9c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846" y="1942421"/>
            <a:ext cx="3365850" cy="5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9dbbc35c9c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399" y="1734886"/>
            <a:ext cx="1673725" cy="1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9dbbc35c9c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1548" y="2704425"/>
            <a:ext cx="3100900" cy="1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9dbbc35c9c_0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124" y="1762226"/>
            <a:ext cx="2689151" cy="10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9dbbc35c9c_0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863" y="2837888"/>
            <a:ext cx="26193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9dbbc35c9c_0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2450" y="3255650"/>
            <a:ext cx="2406075" cy="12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9dbbc35c9c_0_42"/>
          <p:cNvSpPr txBox="1"/>
          <p:nvPr/>
        </p:nvSpPr>
        <p:spPr>
          <a:xfrm>
            <a:off x="0" y="4663275"/>
            <a:ext cx="3999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https://www.g2.com/categories/graph-databases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Neo4j</a:t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311699" y="1266325"/>
            <a:ext cx="85956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A graph </a:t>
            </a:r>
            <a:r>
              <a:rPr lang="en-US">
                <a:solidFill>
                  <a:srgbClr val="FF0000"/>
                </a:solidFill>
              </a:rPr>
              <a:t>database management system </a:t>
            </a:r>
            <a:r>
              <a:rPr lang="en-US"/>
              <a:t>developed by Neo4j, Inc.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Supports </a:t>
            </a:r>
            <a:r>
              <a:rPr lang="en-US">
                <a:solidFill>
                  <a:srgbClr val="00B0F0"/>
                </a:solidFill>
              </a:rPr>
              <a:t>ACID</a:t>
            </a:r>
            <a:r>
              <a:rPr lang="en-US"/>
              <a:t> (Atomicity, Consistency, Isolation, Durability) properties.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implements a </a:t>
            </a:r>
            <a:r>
              <a:rPr lang="en-US">
                <a:solidFill>
                  <a:srgbClr val="00B0F0"/>
                </a:solidFill>
              </a:rPr>
              <a:t>Property Graph Model </a:t>
            </a:r>
            <a:r>
              <a:rPr lang="en-US"/>
              <a:t>to store the data.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Its implementation in </a:t>
            </a:r>
            <a:r>
              <a:rPr lang="en-US">
                <a:solidFill>
                  <a:srgbClr val="00B0F0"/>
                </a:solidFill>
              </a:rPr>
              <a:t>Java</a:t>
            </a:r>
            <a:r>
              <a:rPr lang="en-US"/>
              <a:t> also makes it widely usable, you still can access it using </a:t>
            </a:r>
            <a:r>
              <a:rPr lang="en-US">
                <a:solidFill>
                  <a:srgbClr val="FF0000"/>
                </a:solidFill>
              </a:rPr>
              <a:t>other languages </a:t>
            </a:r>
            <a:r>
              <a:rPr lang="en-US"/>
              <a:t>using available </a:t>
            </a:r>
            <a:r>
              <a:rPr lang="en-US">
                <a:solidFill>
                  <a:srgbClr val="FF0000"/>
                </a:solidFill>
              </a:rPr>
              <a:t>drivers</a:t>
            </a:r>
            <a:r>
              <a:rPr lang="en-US"/>
              <a:t>.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uses </a:t>
            </a:r>
            <a:r>
              <a:rPr lang="en-US">
                <a:solidFill>
                  <a:srgbClr val="00B0F0"/>
                </a:solidFill>
              </a:rPr>
              <a:t>Cypher</a:t>
            </a:r>
            <a:r>
              <a:rPr lang="en-US"/>
              <a:t> as a declarative query language.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205972"/>
            <a:ext cx="2963763" cy="1185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Property Graph Model</a:t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0" y="4750534"/>
            <a:ext cx="7493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https://www.slideshare.net/lvca/how-graph-databases-started-the-multi-model-revolution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743501"/>
            <a:ext cx="8417792" cy="245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MohammedAli</dc:creator>
</cp:coreProperties>
</file>